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2" r:id="rId2"/>
  </p:sldMasterIdLst>
  <p:notesMasterIdLst>
    <p:notesMasterId r:id="rId36"/>
  </p:notesMasterIdLst>
  <p:sldIdLst>
    <p:sldId id="256" r:id="rId3"/>
    <p:sldId id="373" r:id="rId4"/>
    <p:sldId id="374" r:id="rId5"/>
    <p:sldId id="348" r:id="rId6"/>
    <p:sldId id="347" r:id="rId7"/>
    <p:sldId id="446" r:id="rId8"/>
    <p:sldId id="351" r:id="rId9"/>
    <p:sldId id="353" r:id="rId10"/>
    <p:sldId id="356" r:id="rId11"/>
    <p:sldId id="357" r:id="rId12"/>
    <p:sldId id="360" r:id="rId13"/>
    <p:sldId id="449" r:id="rId14"/>
    <p:sldId id="450" r:id="rId15"/>
    <p:sldId id="406" r:id="rId16"/>
    <p:sldId id="451" r:id="rId17"/>
    <p:sldId id="453" r:id="rId18"/>
    <p:sldId id="448" r:id="rId19"/>
    <p:sldId id="362" r:id="rId20"/>
    <p:sldId id="407" r:id="rId21"/>
    <p:sldId id="367" r:id="rId22"/>
    <p:sldId id="381" r:id="rId23"/>
    <p:sldId id="455" r:id="rId24"/>
    <p:sldId id="363" r:id="rId25"/>
    <p:sldId id="454" r:id="rId26"/>
    <p:sldId id="456" r:id="rId27"/>
    <p:sldId id="457" r:id="rId28"/>
    <p:sldId id="458" r:id="rId29"/>
    <p:sldId id="459" r:id="rId30"/>
    <p:sldId id="443" r:id="rId31"/>
    <p:sldId id="460" r:id="rId32"/>
    <p:sldId id="366" r:id="rId33"/>
    <p:sldId id="376" r:id="rId34"/>
    <p:sldId id="46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76"/>
    <p:restoredTop sz="81506"/>
  </p:normalViewPr>
  <p:slideViewPr>
    <p:cSldViewPr snapToGrid="0" snapToObjects="1">
      <p:cViewPr varScale="1">
        <p:scale>
          <a:sx n="95" d="100"/>
          <a:sy n="95" d="100"/>
        </p:scale>
        <p:origin x="1480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4" d="100"/>
          <a:sy n="64" d="100"/>
        </p:scale>
        <p:origin x="3616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5A8BE-F54B-40BC-8972-325E59CDB8F3}" type="datetimeFigureOut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68F5D-7434-4989-8564-166DEB06CF4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13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318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69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523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455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39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517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211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28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568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501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538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7270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6651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222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938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8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127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421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636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31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320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95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505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422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9375A-EECF-AC4A-9997-00D00C8B65AD}" type="datetimeFigureOut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243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E955210-1050-5546-9F10-C922A94AA704}" type="datetimeFigureOut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838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5210-1050-5546-9F10-C922A94AA704}" type="datetimeFigureOut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21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5210-1050-5546-9F10-C922A94AA704}" type="datetimeFigureOut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8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5210-1050-5546-9F10-C922A94AA704}" type="datetimeFigureOut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30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5210-1050-5546-9F10-C922A94AA704}" type="datetimeFigureOut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287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5210-1050-5546-9F10-C922A94AA704}" type="datetimeFigureOut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4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5210-1050-5546-9F10-C922A94AA704}" type="datetimeFigureOut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963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5210-1050-5546-9F10-C922A94AA704}" type="datetimeFigureOut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48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5210-1050-5546-9F10-C922A94AA704}" type="datetimeFigureOut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4755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5210-1050-5546-9F10-C922A94AA704}" type="datetimeFigureOut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728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2862"/>
            <a:ext cx="109728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9375A-EECF-AC4A-9997-00D00C8B65AD}" type="datetimeFigureOut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8649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5210-1050-5546-9F10-C922A94AA704}" type="datetimeFigureOut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979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9375A-EECF-AC4A-9997-00D00C8B65AD}" type="datetimeFigureOut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668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9375A-EECF-AC4A-9997-00D00C8B65AD}" type="datetimeFigureOut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50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9375A-EECF-AC4A-9997-00D00C8B65AD}" type="datetimeFigureOut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879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9375A-EECF-AC4A-9997-00D00C8B65AD}" type="datetimeFigureOut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75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9375A-EECF-AC4A-9997-00D00C8B65AD}" type="datetimeFigureOut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833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9375A-EECF-AC4A-9997-00D00C8B65AD}" type="datetimeFigureOut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77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9375A-EECF-AC4A-9997-00D00C8B65AD}" type="datetimeFigureOut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87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9375A-EECF-AC4A-9997-00D00C8B65AD}" type="datetimeFigureOut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2D9375A-EECF-AC4A-9997-00D00C8B65AD}" type="datetimeFigureOut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049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Normal Distribution, Z-Scores, and Confidence </a:t>
            </a:r>
            <a:r>
              <a:rPr lang="en-US" dirty="0" err="1"/>
              <a:t>INtervals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35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811E7-17E8-6443-A7FD-A512371D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the Normal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A86E6-DC18-5F4E-A7E8-CF4638A6A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Symmetrical (no skew)</a:t>
            </a:r>
          </a:p>
          <a:p>
            <a:r>
              <a:rPr lang="en-US" dirty="0" err="1"/>
              <a:t>Mesokurtic</a:t>
            </a:r>
            <a:endParaRPr lang="en-US" dirty="0"/>
          </a:p>
          <a:p>
            <a:r>
              <a:rPr lang="en-US" dirty="0"/>
              <a:t>Unimodal</a:t>
            </a:r>
          </a:p>
          <a:p>
            <a:r>
              <a:rPr lang="en-US" dirty="0"/>
              <a:t>Mean, median, mode all at center</a:t>
            </a:r>
          </a:p>
          <a:p>
            <a:r>
              <a:rPr lang="en-US" dirty="0"/>
              <a:t>Theoretical (probability distribution)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2F68871-3FB4-9848-815F-19F7988522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0933127"/>
                  </p:ext>
                </p:extLst>
              </p:nvPr>
            </p:nvGraphicFramePr>
            <p:xfrm>
              <a:off x="7562371" y="3927667"/>
              <a:ext cx="396332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63323">
                      <a:extLst>
                        <a:ext uri="{9D8B030D-6E8A-4147-A177-3AD203B41FA5}">
                          <a16:colId xmlns:a16="http://schemas.microsoft.com/office/drawing/2014/main" val="3076716327"/>
                        </a:ext>
                      </a:extLst>
                    </a:gridCol>
                  </a:tblGrid>
                  <a:tr h="3653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Probability Distribution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6114988"/>
                      </a:ext>
                    </a:extLst>
                  </a:tr>
                  <a:tr h="3653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4237308"/>
                      </a:ext>
                    </a:extLst>
                  </a:tr>
                  <a:tr h="3653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9638577"/>
                      </a:ext>
                    </a:extLst>
                  </a:tr>
                  <a:tr h="3653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i="1" baseline="3000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61994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2F68871-3FB4-9848-815F-19F7988522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0933127"/>
                  </p:ext>
                </p:extLst>
              </p:nvPr>
            </p:nvGraphicFramePr>
            <p:xfrm>
              <a:off x="7562371" y="3927667"/>
              <a:ext cx="396332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63323">
                      <a:extLst>
                        <a:ext uri="{9D8B030D-6E8A-4147-A177-3AD203B41FA5}">
                          <a16:colId xmlns:a16="http://schemas.microsoft.com/office/drawing/2014/main" val="3076716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Probability Distribution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61149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9" t="-106897" r="-319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423730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9" t="-206897" r="-319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963857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9" t="-306897" r="-3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61994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3227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43E1C-9275-A340-B057-BA2AB1B5D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Under the Normal Curve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6E5486-AD0A-0244-9745-DEA5E12133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know that 100% of all cases that exist fall under the curve</a:t>
                </a:r>
              </a:p>
              <a:p>
                <a:endParaRPr lang="en-US" dirty="0"/>
              </a:p>
              <a:p>
                <a:r>
                  <a:rPr lang="en-US" dirty="0"/>
                  <a:t>Normal curve has a </a:t>
                </a:r>
                <a:r>
                  <a:rPr lang="en-US" u="sng" dirty="0"/>
                  <a:t>mean of </a:t>
                </a:r>
                <a14:m>
                  <m:oMath xmlns:m="http://schemas.openxmlformats.org/officeDocument/2006/math">
                    <m:r>
                      <a:rPr lang="en-US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a </a:t>
                </a:r>
                <a:r>
                  <a:rPr lang="en-US" u="sng" dirty="0"/>
                  <a:t>standard deviation of </a:t>
                </a:r>
                <a14:m>
                  <m:oMath xmlns:m="http://schemas.openxmlformats.org/officeDocument/2006/math">
                    <m:r>
                      <a:rPr lang="en-US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We can use the mean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) and standard deviation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) to break up normal curve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6E5486-AD0A-0244-9745-DEA5E12133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735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5235D-CF1C-E145-A6F3-F7406DBF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Standard Deviation and Area Under the Normal Curve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C144E-BE21-EF45-B5FD-F3CB995B62DE}"/>
              </a:ext>
            </a:extLst>
          </p:cNvPr>
          <p:cNvSpPr txBox="1"/>
          <p:nvPr/>
        </p:nvSpPr>
        <p:spPr>
          <a:xfrm>
            <a:off x="503936" y="5692573"/>
            <a:ext cx="420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proportions? probabilities?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DBA2D1-B5EB-664A-BBC9-8D06D3A5B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78" y="1877221"/>
            <a:ext cx="5937585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1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5235D-CF1C-E145-A6F3-F7406DBF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Standard Deviation and Area Under the Normal Curve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54A206-6034-7F4A-AC62-7102E0E74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16367" y="2286000"/>
            <a:ext cx="5335403" cy="402272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AA8BF0-062D-7A4B-BB30-DB6730F00575}"/>
                  </a:ext>
                </a:extLst>
              </p:cNvPr>
              <p:cNvSpPr txBox="1"/>
              <p:nvPr/>
            </p:nvSpPr>
            <p:spPr>
              <a:xfrm>
                <a:off x="237066" y="3373205"/>
                <a:ext cx="536860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68.26% of cases fall between -1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to +1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u="sng" dirty="0"/>
              </a:p>
              <a:p>
                <a:endParaRPr lang="en-US" u="sng" dirty="0"/>
              </a:p>
              <a:p>
                <a:r>
                  <a:rPr lang="en-US" dirty="0"/>
                  <a:t>95.44% of cases fall between -2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to +2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u="sng" dirty="0"/>
              </a:p>
              <a:p>
                <a:endParaRPr lang="en-US" dirty="0"/>
              </a:p>
              <a:p>
                <a:r>
                  <a:rPr lang="en-US" dirty="0"/>
                  <a:t>99.74% of cases fall between -3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to +3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u="sng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AA8BF0-062D-7A4B-BB30-DB6730F00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66" y="3373205"/>
                <a:ext cx="5368603" cy="1477328"/>
              </a:xfrm>
              <a:prstGeom prst="rect">
                <a:avLst/>
              </a:prstGeom>
              <a:blipFill>
                <a:blip r:embed="rId4"/>
                <a:stretch>
                  <a:fillRect l="-946" t="-1709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D3C144E-BE21-EF45-B5FD-F3CB995B62DE}"/>
              </a:ext>
            </a:extLst>
          </p:cNvPr>
          <p:cNvSpPr txBox="1"/>
          <p:nvPr/>
        </p:nvSpPr>
        <p:spPr>
          <a:xfrm>
            <a:off x="503936" y="5692573"/>
            <a:ext cx="420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proportions? probabilities?</a:t>
            </a:r>
          </a:p>
        </p:txBody>
      </p:sp>
    </p:spTree>
    <p:extLst>
      <p:ext uri="{BB962C8B-B14F-4D97-AF65-F5344CB8AC3E}">
        <p14:creationId xmlns:p14="http://schemas.microsoft.com/office/powerpoint/2010/main" val="369357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5235D-CF1C-E145-A6F3-F7406DBF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Standard Deviation (Band) as a Confidence Level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54A206-6034-7F4A-AC62-7102E0E74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16367" y="2286000"/>
            <a:ext cx="5335403" cy="402272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D81EC4-0A18-BC44-91AC-A4EA89E3F7DD}"/>
                  </a:ext>
                </a:extLst>
              </p:cNvPr>
              <p:cNvSpPr txBox="1"/>
              <p:nvPr/>
            </p:nvSpPr>
            <p:spPr>
              <a:xfrm>
                <a:off x="237066" y="3062860"/>
                <a:ext cx="536860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/>
                  <a:t>68.26% confident</a:t>
                </a:r>
                <a:r>
                  <a:rPr lang="en-US" dirty="0"/>
                  <a:t> that the true population mean (µ) falls between -1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to +1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  <a:endParaRPr lang="en-US" u="sng" dirty="0"/>
              </a:p>
              <a:p>
                <a:endParaRPr lang="en-US" u="sng" dirty="0"/>
              </a:p>
              <a:p>
                <a:r>
                  <a:rPr lang="en-US" u="sng" dirty="0"/>
                  <a:t>95.44% confident</a:t>
                </a:r>
                <a:r>
                  <a:rPr lang="en-US" dirty="0"/>
                  <a:t> that the true population mean (µ) falls between -2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to +2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u="sng" dirty="0"/>
              </a:p>
              <a:p>
                <a:r>
                  <a:rPr lang="en-US" u="sng" dirty="0"/>
                  <a:t>99.74% confident</a:t>
                </a:r>
                <a:r>
                  <a:rPr lang="en-US" dirty="0"/>
                  <a:t> that the true population mean (µ) falls between -3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to +3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  <a:endParaRPr lang="en-US" u="sng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D81EC4-0A18-BC44-91AC-A4EA89E3F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66" y="3062860"/>
                <a:ext cx="5368603" cy="2308324"/>
              </a:xfrm>
              <a:prstGeom prst="rect">
                <a:avLst/>
              </a:prstGeom>
              <a:blipFill>
                <a:blip r:embed="rId4"/>
                <a:stretch>
                  <a:fillRect l="-946" t="-546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775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761F-7EC6-004F-807F-BF2B9ECC7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Levels and their Confidence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09F2-D35D-D748-902F-899204518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600200"/>
            <a:ext cx="4735797" cy="4495800"/>
          </a:xfrm>
        </p:spPr>
        <p:txBody>
          <a:bodyPr>
            <a:normAutofit/>
          </a:bodyPr>
          <a:lstStyle/>
          <a:p>
            <a:r>
              <a:rPr lang="en-US" dirty="0"/>
              <a:t>Confidence Levels</a:t>
            </a:r>
          </a:p>
          <a:p>
            <a:pPr lvl="1"/>
            <a:r>
              <a:rPr lang="en-US" dirty="0"/>
              <a:t>Percentage of cases, around the mean, that are covered</a:t>
            </a:r>
          </a:p>
          <a:p>
            <a:pPr lvl="1"/>
            <a:r>
              <a:rPr lang="en-US" dirty="0"/>
              <a:t>How confident that your CI range </a:t>
            </a:r>
            <a:r>
              <a:rPr lang="en-US" i="1" dirty="0"/>
              <a:t>includes</a:t>
            </a:r>
            <a:r>
              <a:rPr lang="en-US" dirty="0"/>
              <a:t> the population mean</a:t>
            </a:r>
          </a:p>
          <a:p>
            <a:endParaRPr lang="en-US" dirty="0"/>
          </a:p>
          <a:p>
            <a:r>
              <a:rPr lang="en-US" dirty="0"/>
              <a:t>Confidence Intervals</a:t>
            </a:r>
          </a:p>
          <a:p>
            <a:pPr lvl="1"/>
            <a:r>
              <a:rPr lang="en-US" dirty="0"/>
              <a:t>Range, in </a:t>
            </a:r>
            <a:r>
              <a:rPr lang="en-US" u="sng" dirty="0"/>
              <a:t>standard deviation units</a:t>
            </a:r>
            <a:r>
              <a:rPr lang="en-US" dirty="0"/>
              <a:t>, around the mean, that include the percentage of cases as defined by the Confidence Level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22C8FEE-42A1-404E-BEA6-4C572E2B4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725214" y="1784456"/>
            <a:ext cx="596285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40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761F-7EC6-004F-807F-BF2B9ECC7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Levels and their Confidence Intervals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509F2-D35D-D748-902F-899204518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68.26%  Confidence Level</a:t>
                </a:r>
              </a:p>
              <a:p>
                <a:pPr lvl="1"/>
                <a:r>
                  <a:rPr lang="en-US" sz="2200" b="0" dirty="0" err="1">
                    <a:ea typeface="Cambria Math" panose="02040503050406030204" pitchFamily="18" charset="0"/>
                  </a:rPr>
                  <a:t>Confid</a:t>
                </a:r>
                <a:r>
                  <a:rPr lang="en-US" sz="2200" b="0" dirty="0">
                    <a:ea typeface="Cambria Math" panose="02040503050406030204" pitchFamily="18" charset="0"/>
                  </a:rPr>
                  <a:t>ence Interval: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200" dirty="0"/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200" dirty="0"/>
              </a:p>
              <a:p>
                <a:pPr lvl="2"/>
                <a:r>
                  <a:rPr lang="en-US" sz="1900" dirty="0"/>
                  <a:t>CI Lower bound: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900" dirty="0"/>
              </a:p>
              <a:p>
                <a:pPr lvl="2"/>
                <a:r>
                  <a:rPr lang="en-US" sz="1900" dirty="0"/>
                  <a:t>CI Upper bound: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9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95.44% Confidence Level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dirty="0">
                        <a:ea typeface="Cambria Math" panose="02040503050406030204" pitchFamily="18" charset="0"/>
                      </a:rPr>
                      <m:t>Confidence</m:t>
                    </m:r>
                    <m:r>
                      <m:rPr>
                        <m:nor/>
                      </m:rPr>
                      <a:rPr lang="en-US" sz="22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200" dirty="0">
                        <a:ea typeface="Cambria Math" panose="02040503050406030204" pitchFamily="18" charset="0"/>
                      </a:rPr>
                      <m:t>Interval</m:t>
                    </m:r>
                    <m:r>
                      <m:rPr>
                        <m:nor/>
                      </m:rPr>
                      <a:rPr lang="en-US" sz="2200" dirty="0"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200" dirty="0"/>
                  <a:t> to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200" dirty="0"/>
              </a:p>
              <a:p>
                <a:pPr lvl="2"/>
                <a:r>
                  <a:rPr lang="en-US" sz="1900" dirty="0"/>
                  <a:t>CI Lower bound: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900" dirty="0"/>
              </a:p>
              <a:p>
                <a:pPr lvl="2"/>
                <a:r>
                  <a:rPr lang="en-US" sz="1900" dirty="0"/>
                  <a:t>CI Upper bound: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900" dirty="0"/>
              </a:p>
              <a:p>
                <a:endParaRPr lang="en-US" dirty="0"/>
              </a:p>
              <a:p>
                <a:r>
                  <a:rPr lang="en-US" dirty="0"/>
                  <a:t>99.74% Confidence Level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dirty="0">
                        <a:ea typeface="Cambria Math" panose="02040503050406030204" pitchFamily="18" charset="0"/>
                      </a:rPr>
                      <m:t>Confidence</m:t>
                    </m:r>
                    <m:r>
                      <m:rPr>
                        <m:nor/>
                      </m:rPr>
                      <a:rPr lang="en-US" sz="22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200" dirty="0">
                        <a:ea typeface="Cambria Math" panose="02040503050406030204" pitchFamily="18" charset="0"/>
                      </a:rPr>
                      <m:t>Interval</m:t>
                    </m:r>
                    <m:r>
                      <m:rPr>
                        <m:nor/>
                      </m:rPr>
                      <a:rPr lang="en-US" sz="2200" dirty="0"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200" dirty="0"/>
                  <a:t> to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200" dirty="0"/>
              </a:p>
              <a:p>
                <a:pPr lvl="2"/>
                <a:r>
                  <a:rPr lang="en-US" sz="1900" dirty="0"/>
                  <a:t>CI Lower bound: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900" dirty="0"/>
              </a:p>
              <a:p>
                <a:pPr lvl="2"/>
                <a:r>
                  <a:rPr lang="en-US" sz="1900" dirty="0"/>
                  <a:t>CI Upper bound: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+3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90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509F2-D35D-D748-902F-899204518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CE2ADF-4C34-1441-90CD-9B5EA6723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725214" y="1784456"/>
            <a:ext cx="596285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2335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22883-4858-9347-8E8D-63CE047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Confidence Intervals from Confidence Levels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168E8C-3A9C-0A4F-A8B6-0813D1978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you know the mean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) and standard deviation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), you can calculate actual values for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u="sng" dirty="0"/>
                  <a:t>Confidence Interval</a:t>
                </a:r>
                <a:r>
                  <a:rPr lang="en-US" dirty="0"/>
                  <a:t> (the </a:t>
                </a:r>
                <a:r>
                  <a:rPr lang="en-US" u="sng" dirty="0"/>
                  <a:t>Upper Bound</a:t>
                </a:r>
                <a:r>
                  <a:rPr lang="en-US" dirty="0"/>
                  <a:t> and </a:t>
                </a:r>
                <a:r>
                  <a:rPr lang="en-US" u="sng" dirty="0"/>
                  <a:t>Lower Bound</a:t>
                </a:r>
                <a:r>
                  <a:rPr lang="en-US" dirty="0"/>
                  <a:t>) </a:t>
                </a:r>
              </a:p>
              <a:p>
                <a:pPr lvl="2"/>
                <a:r>
                  <a:rPr lang="en-US" dirty="0"/>
                  <a:t>based on your </a:t>
                </a:r>
                <a:r>
                  <a:rPr lang="en-US" u="sng" dirty="0"/>
                  <a:t>Confidence Level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168E8C-3A9C-0A4F-A8B6-0813D1978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4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761F-7EC6-004F-807F-BF2B9ECC7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Example: Sex Differences in IQ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509F2-D35D-D748-902F-899204518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Both men and women have mean IQ scores of 100, but men have more variability.</a:t>
                </a:r>
              </a:p>
              <a:p>
                <a:pPr lvl="1"/>
                <a:r>
                  <a:rPr lang="en-US" dirty="0"/>
                  <a:t>Men have more low-IQ individuals and more high-IQ individuals</a:t>
                </a:r>
              </a:p>
              <a:p>
                <a:pPr lvl="1"/>
                <a:r>
                  <a:rPr lang="en-US" dirty="0"/>
                  <a:t>Women have more individuals located toward the average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Men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= 15 points</a:t>
                </a:r>
              </a:p>
              <a:p>
                <a:pPr lvl="1"/>
                <a:r>
                  <a:rPr lang="en-US" dirty="0"/>
                  <a:t>Women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= 10 points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509F2-D35D-D748-902F-899204518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40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761F-7EC6-004F-807F-BF2B9ECC7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Example: Sex Differences in IQ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509F2-D35D-D748-902F-899204518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6864" y="1600200"/>
                <a:ext cx="6630858" cy="44958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000" dirty="0"/>
                  <a:t>68.26% of all male’s IQ scores fall between which -1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and +1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for their group.</a:t>
                </a:r>
              </a:p>
              <a:p>
                <a:r>
                  <a:rPr lang="en-US" sz="2000" dirty="0"/>
                  <a:t>68.26% of all women’s IQ scores fall between which -1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and +1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for their group.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95.44% of all male’s IQ scores fall between which -2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and +2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for their group.</a:t>
                </a:r>
              </a:p>
              <a:p>
                <a:r>
                  <a:rPr lang="en-US" sz="2000" dirty="0"/>
                  <a:t>95.44% of all women’s IQ scores fall between which -2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and +2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for their group.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99.74% of all male’s IQ scores fall between which -3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and +3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for their group.</a:t>
                </a:r>
              </a:p>
              <a:p>
                <a:r>
                  <a:rPr lang="en-US" sz="2000" dirty="0"/>
                  <a:t>99.74% of all women’s IQ scores fall between which -3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and +3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for their group.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509F2-D35D-D748-902F-899204518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6864" y="1600200"/>
                <a:ext cx="6630858" cy="4495800"/>
              </a:xfrm>
              <a:blipFill>
                <a:blip r:embed="rId3"/>
                <a:stretch>
                  <a:fillRect l="-191" t="-2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61D3DB8-BC75-694B-B526-481F8E279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826980" y="3016908"/>
            <a:ext cx="4083848" cy="3079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5215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9F73A-85F9-B343-9198-858B9B0A8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0AA7-D012-6D47-A5C4-EEC063825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histogram or distribution based on our real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6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761F-7EC6-004F-807F-BF2B9ECC7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Example: Sex Differences in IQ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09F2-D35D-D748-902F-899204518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68.26% of all male’s IQ scores fall between which scores?</a:t>
            </a:r>
          </a:p>
          <a:p>
            <a:r>
              <a:rPr lang="en-US" sz="2000" dirty="0"/>
              <a:t>68.26% of all women’s IQ scores fall between which scores?</a:t>
            </a:r>
          </a:p>
          <a:p>
            <a:endParaRPr lang="en-US" sz="2000" dirty="0"/>
          </a:p>
          <a:p>
            <a:r>
              <a:rPr lang="en-US" sz="2000" dirty="0"/>
              <a:t>95.44% of all male’s IQ scores fall between which scores?</a:t>
            </a:r>
          </a:p>
          <a:p>
            <a:r>
              <a:rPr lang="en-US" sz="2000" dirty="0"/>
              <a:t>95.44% of all women’s IQ scores fall between which scores?</a:t>
            </a:r>
          </a:p>
          <a:p>
            <a:endParaRPr lang="en-US" sz="2000" dirty="0"/>
          </a:p>
          <a:p>
            <a:r>
              <a:rPr lang="en-US" sz="2000" dirty="0"/>
              <a:t>99.74% of all male’s IQ scores fall between which scores?</a:t>
            </a:r>
          </a:p>
          <a:p>
            <a:r>
              <a:rPr lang="en-US" sz="2000" dirty="0"/>
              <a:t>99.74% of all women’s IQ scores fall between which scores?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61D3DB8-BC75-694B-B526-481F8E279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826980" y="3016908"/>
            <a:ext cx="4083848" cy="3079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966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761F-7EC6-004F-807F-BF2B9ECC7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Example: Sex Differences in IQ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509F2-D35D-D748-902F-899204518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68.26% of cases (68.26% Confidence Level)</a:t>
                </a:r>
              </a:p>
              <a:p>
                <a:pPr lvl="1"/>
                <a:r>
                  <a:rPr lang="en-US" dirty="0"/>
                  <a:t>Lower bound: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Upper bound: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95.44% of cases (95.44% Confidence Level)</a:t>
                </a:r>
              </a:p>
              <a:p>
                <a:pPr lvl="1"/>
                <a:r>
                  <a:rPr lang="en-US" dirty="0"/>
                  <a:t>Lower bound: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Upper bound: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99.74% of cases (99.74% Confidence Level)</a:t>
                </a:r>
              </a:p>
              <a:p>
                <a:pPr lvl="1"/>
                <a:r>
                  <a:rPr lang="en-US" dirty="0"/>
                  <a:t>Lower bound: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Upper bound: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509F2-D35D-D748-902F-899204518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0" t="-2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935A8BC-ED75-9E49-8930-E31043F06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826980" y="3016908"/>
            <a:ext cx="4083848" cy="3079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4F5801-8B3E-EC42-9487-53F4CA63D3E5}"/>
                  </a:ext>
                </a:extLst>
              </p:cNvPr>
              <p:cNvSpPr txBox="1"/>
              <p:nvPr/>
            </p:nvSpPr>
            <p:spPr>
              <a:xfrm>
                <a:off x="8611738" y="1638816"/>
                <a:ext cx="25143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b="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= 100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𝑀𝑎𝑙𝑒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= 15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𝐹𝑒𝑚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𝑎𝑙𝑒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= 10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4F5801-8B3E-EC42-9487-53F4CA63D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1738" y="1638816"/>
                <a:ext cx="2514331" cy="1200329"/>
              </a:xfrm>
              <a:prstGeom prst="rect">
                <a:avLst/>
              </a:prstGeom>
              <a:blipFill>
                <a:blip r:embed="rId5"/>
                <a:stretch>
                  <a:fillRect t="-312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83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22883-4858-9347-8E8D-63CE047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Confidence Intervals from Confidence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68E8C-3A9C-0A4F-A8B6-0813D1978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calculate confidence interval because we are using a </a:t>
            </a:r>
            <a:r>
              <a:rPr lang="en-US" u="sng" dirty="0"/>
              <a:t>standardized</a:t>
            </a:r>
            <a:r>
              <a:rPr lang="en-US" dirty="0"/>
              <a:t> (standard deviation unit) </a:t>
            </a:r>
            <a:r>
              <a:rPr lang="en-US" u="sng" dirty="0"/>
              <a:t>score</a:t>
            </a:r>
            <a:endParaRPr lang="en-US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Z-Score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3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12FD0-F13D-BD43-BB53-F6B3304C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Levels, Confidence Intervals, and Z-Scores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87950E-D5C4-AF45-95EC-424F3B7257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Z-score</a:t>
                </a:r>
              </a:p>
              <a:p>
                <a:pPr lvl="1"/>
                <a:r>
                  <a:rPr lang="en-US" dirty="0"/>
                  <a:t>The number of Standard Deviation units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) a raw score (</a:t>
                </a:r>
                <a:r>
                  <a:rPr lang="en-US" i="1" dirty="0"/>
                  <a:t>X</a:t>
                </a:r>
                <a:r>
                  <a:rPr lang="en-US" dirty="0"/>
                  <a:t>) is from the mean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0" indent="0" algn="ctr">
                  <a:buNone/>
                </a:pPr>
                <a:r>
                  <a:rPr lang="en-US" sz="3600" dirty="0">
                    <a:solidFill>
                      <a:schemeClr val="accent1"/>
                    </a:solidFill>
                  </a:rPr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6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sz="36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36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sz="3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87950E-D5C4-AF45-95EC-424F3B7257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293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761F-7EC6-004F-807F-BF2B9ECC7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Levels, Confidence Intervals, and Z-Scores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509F2-D35D-D748-902F-899204518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68.26% Confidence Level (</a:t>
                </a:r>
                <a:r>
                  <a:rPr lang="en-US" dirty="0">
                    <a:solidFill>
                      <a:schemeClr val="accent1"/>
                    </a:solidFill>
                  </a:rPr>
                  <a:t>Z = 1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CI Lower bound: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CI Upper bound: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95.44% Confidence Level (</a:t>
                </a:r>
                <a:r>
                  <a:rPr lang="en-US" dirty="0">
                    <a:solidFill>
                      <a:schemeClr val="accent1"/>
                    </a:solidFill>
                  </a:rPr>
                  <a:t>Z = 2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CI Lower bound: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CI Upper bound: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99.74% Confidence Level (</a:t>
                </a:r>
                <a:r>
                  <a:rPr lang="en-US" dirty="0">
                    <a:solidFill>
                      <a:schemeClr val="accent1"/>
                    </a:solidFill>
                  </a:rPr>
                  <a:t>Z = 3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CI Lower bound: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CI Upper bound: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509F2-D35D-D748-902F-899204518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0" t="-2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935A8BC-ED75-9E49-8930-E31043F06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826980" y="3016908"/>
            <a:ext cx="4083848" cy="3079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87D994-3165-9949-B6CA-4CB9FB15DF54}"/>
                  </a:ext>
                </a:extLst>
              </p:cNvPr>
              <p:cNvSpPr/>
              <p:nvPr/>
            </p:nvSpPr>
            <p:spPr>
              <a:xfrm>
                <a:off x="8833741" y="1912708"/>
                <a:ext cx="2070326" cy="7916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solidFill>
                      <a:schemeClr val="accent1"/>
                    </a:solidFill>
                  </a:rPr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87D994-3165-9949-B6CA-4CB9FB15D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741" y="1912708"/>
                <a:ext cx="2070326" cy="791692"/>
              </a:xfrm>
              <a:prstGeom prst="rect">
                <a:avLst/>
              </a:prstGeom>
              <a:blipFill>
                <a:blip r:embed="rId5"/>
                <a:stretch>
                  <a:fillRect l="-7975" t="-1587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254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761F-7EC6-004F-807F-BF2B9ECC7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Levels, Confidence Intervals, and Z-Scores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509F2-D35D-D748-902F-899204518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Calculate Confidence Intervals</a:t>
                </a:r>
              </a:p>
              <a:p>
                <a:pPr lvl="1"/>
                <a:r>
                  <a:rPr lang="en-US" dirty="0"/>
                  <a:t>Use </a:t>
                </a:r>
                <a:r>
                  <a:rPr lang="en-US" dirty="0">
                    <a:solidFill>
                      <a:schemeClr val="accent1"/>
                    </a:solidFill>
                  </a:rPr>
                  <a:t>Z</a:t>
                </a:r>
                <a:r>
                  <a:rPr lang="en-US" dirty="0"/>
                  <a:t> associated with Confidence Level</a:t>
                </a:r>
              </a:p>
              <a:p>
                <a:pPr marL="366713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4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en-US" sz="4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± </m:t>
                    </m:r>
                  </m:oMath>
                </a14:m>
                <a:r>
                  <a:rPr lang="en-IN" sz="4000" dirty="0">
                    <a:solidFill>
                      <a:schemeClr val="accent1"/>
                    </a:solidFill>
                  </a:rPr>
                  <a:t> Z</a:t>
                </a:r>
                <a14:m>
                  <m:oMath xmlns:m="http://schemas.openxmlformats.org/officeDocument/2006/math">
                    <m:r>
                      <a:rPr lang="en-IN" sz="4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IN" sz="400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509F2-D35D-D748-902F-899204518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935A8BC-ED75-9E49-8930-E31043F06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826980" y="3016908"/>
            <a:ext cx="4083848" cy="3079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87D994-3165-9949-B6CA-4CB9FB15DF54}"/>
                  </a:ext>
                </a:extLst>
              </p:cNvPr>
              <p:cNvSpPr/>
              <p:nvPr/>
            </p:nvSpPr>
            <p:spPr>
              <a:xfrm>
                <a:off x="8833741" y="1912708"/>
                <a:ext cx="2070326" cy="7916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solidFill>
                      <a:schemeClr val="accent1"/>
                    </a:solidFill>
                  </a:rPr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87D994-3165-9949-B6CA-4CB9FB15D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741" y="1912708"/>
                <a:ext cx="2070326" cy="791692"/>
              </a:xfrm>
              <a:prstGeom prst="rect">
                <a:avLst/>
              </a:prstGeom>
              <a:blipFill>
                <a:blip r:embed="rId5"/>
                <a:stretch>
                  <a:fillRect l="-7975" t="-1587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710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761F-7EC6-004F-807F-BF2B9ECC7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Example: Sex Differences in IQ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09F2-D35D-D748-902F-899204518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000" u="sng" dirty="0"/>
              <a:t>68.26%</a:t>
            </a:r>
            <a:r>
              <a:rPr lang="en-US" sz="2000" dirty="0"/>
              <a:t> of all </a:t>
            </a:r>
            <a:r>
              <a:rPr lang="en-US" sz="2000" dirty="0">
                <a:solidFill>
                  <a:schemeClr val="accent1"/>
                </a:solidFill>
              </a:rPr>
              <a:t>male’s</a:t>
            </a:r>
            <a:r>
              <a:rPr lang="en-US" sz="2000" dirty="0"/>
              <a:t> IQ scores fall between which scores?</a:t>
            </a:r>
          </a:p>
          <a:p>
            <a:pPr lvl="1"/>
            <a:r>
              <a:rPr lang="en-US" sz="1700" dirty="0"/>
              <a:t>Z?</a:t>
            </a:r>
          </a:p>
          <a:p>
            <a:r>
              <a:rPr lang="en-US" sz="2000" u="sng" dirty="0"/>
              <a:t>68.26%</a:t>
            </a:r>
            <a:r>
              <a:rPr lang="en-US" sz="2000" dirty="0"/>
              <a:t> of all </a:t>
            </a:r>
            <a:r>
              <a:rPr lang="en-US" sz="2000" dirty="0">
                <a:solidFill>
                  <a:schemeClr val="accent1"/>
                </a:solidFill>
              </a:rPr>
              <a:t>women’s</a:t>
            </a:r>
            <a:r>
              <a:rPr lang="en-US" sz="2000" dirty="0"/>
              <a:t> IQ scores fall between which scores?</a:t>
            </a:r>
          </a:p>
          <a:p>
            <a:pPr lvl="1"/>
            <a:r>
              <a:rPr lang="en-US" sz="1700" dirty="0"/>
              <a:t>Z?</a:t>
            </a:r>
          </a:p>
          <a:p>
            <a:pPr lvl="1"/>
            <a:endParaRPr lang="en-US" sz="1700" dirty="0"/>
          </a:p>
          <a:p>
            <a:r>
              <a:rPr lang="en-US" sz="2000" u="sng" dirty="0"/>
              <a:t>95.44%</a:t>
            </a:r>
            <a:r>
              <a:rPr lang="en-US" sz="2000" dirty="0"/>
              <a:t> of all </a:t>
            </a:r>
            <a:r>
              <a:rPr lang="en-US" sz="2000" dirty="0">
                <a:solidFill>
                  <a:schemeClr val="accent1"/>
                </a:solidFill>
              </a:rPr>
              <a:t>male’s</a:t>
            </a:r>
            <a:r>
              <a:rPr lang="en-US" sz="2000" dirty="0"/>
              <a:t> IQ scores fall between which scores?</a:t>
            </a:r>
          </a:p>
          <a:p>
            <a:pPr lvl="1"/>
            <a:r>
              <a:rPr lang="en-US" sz="1700" dirty="0"/>
              <a:t>Z?</a:t>
            </a:r>
          </a:p>
          <a:p>
            <a:r>
              <a:rPr lang="en-US" sz="2000" u="sng" dirty="0"/>
              <a:t>95.44%</a:t>
            </a:r>
            <a:r>
              <a:rPr lang="en-US" sz="2000" dirty="0"/>
              <a:t> of all </a:t>
            </a:r>
            <a:r>
              <a:rPr lang="en-US" sz="2000" dirty="0">
                <a:solidFill>
                  <a:schemeClr val="accent1"/>
                </a:solidFill>
              </a:rPr>
              <a:t>women’s</a:t>
            </a:r>
            <a:r>
              <a:rPr lang="en-US" sz="2000" dirty="0"/>
              <a:t> IQ scores fall between which scores?</a:t>
            </a:r>
          </a:p>
          <a:p>
            <a:pPr lvl="1"/>
            <a:r>
              <a:rPr lang="en-US" sz="1700" dirty="0"/>
              <a:t>Z?</a:t>
            </a:r>
          </a:p>
          <a:p>
            <a:endParaRPr lang="en-US" sz="2000" dirty="0"/>
          </a:p>
          <a:p>
            <a:r>
              <a:rPr lang="en-US" sz="2000" u="sng" dirty="0"/>
              <a:t>99.74%</a:t>
            </a:r>
            <a:r>
              <a:rPr lang="en-US" sz="2000" dirty="0"/>
              <a:t> of all </a:t>
            </a:r>
            <a:r>
              <a:rPr lang="en-US" sz="2000" dirty="0">
                <a:solidFill>
                  <a:schemeClr val="accent1"/>
                </a:solidFill>
              </a:rPr>
              <a:t>male’s </a:t>
            </a:r>
            <a:r>
              <a:rPr lang="en-US" sz="2000" dirty="0"/>
              <a:t>IQ scores fall between which scores?</a:t>
            </a:r>
          </a:p>
          <a:p>
            <a:pPr lvl="1"/>
            <a:r>
              <a:rPr lang="en-US" sz="1700" dirty="0"/>
              <a:t>Z?</a:t>
            </a:r>
          </a:p>
          <a:p>
            <a:r>
              <a:rPr lang="en-US" sz="2000" u="sng" dirty="0"/>
              <a:t>99.74%</a:t>
            </a:r>
            <a:r>
              <a:rPr lang="en-US" sz="2000" dirty="0"/>
              <a:t> of all </a:t>
            </a:r>
            <a:r>
              <a:rPr lang="en-US" sz="2000" dirty="0">
                <a:solidFill>
                  <a:schemeClr val="accent1"/>
                </a:solidFill>
              </a:rPr>
              <a:t>women’s</a:t>
            </a:r>
            <a:r>
              <a:rPr lang="en-US" sz="2000" dirty="0"/>
              <a:t> IQ scores fall between which scores?</a:t>
            </a:r>
          </a:p>
          <a:p>
            <a:pPr lvl="1"/>
            <a:r>
              <a:rPr lang="en-US" sz="1700" dirty="0"/>
              <a:t>Z?</a:t>
            </a:r>
          </a:p>
          <a:p>
            <a:pPr lvl="1"/>
            <a:endParaRPr lang="en-US" sz="17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61D3DB8-BC75-694B-B526-481F8E279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826980" y="3016908"/>
            <a:ext cx="4083848" cy="3079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1033E4-E19E-2C49-8C98-57B7061F7DB6}"/>
                  </a:ext>
                </a:extLst>
              </p:cNvPr>
              <p:cNvSpPr txBox="1"/>
              <p:nvPr/>
            </p:nvSpPr>
            <p:spPr>
              <a:xfrm>
                <a:off x="8611738" y="1638816"/>
                <a:ext cx="25143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b="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= 100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𝑀𝑎𝑙𝑒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= 15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𝐹𝑒𝑚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𝑎𝑙𝑒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= 10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1033E4-E19E-2C49-8C98-57B7061F7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1738" y="1638816"/>
                <a:ext cx="2514331" cy="1200329"/>
              </a:xfrm>
              <a:prstGeom prst="rect">
                <a:avLst/>
              </a:prstGeom>
              <a:blipFill>
                <a:blip r:embed="rId4"/>
                <a:stretch>
                  <a:fillRect t="-312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08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D2280-7E8E-164C-8B6C-0CB331654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Probability Distributions vs Empirical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5229FF-5D6C-2840-91B5-1E10F42C6C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Often, we don’t have data on the full population, so we won’t have a probability distribution… so we don’t know…</a:t>
                </a:r>
              </a:p>
              <a:p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IN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5229FF-5D6C-2840-91B5-1E10F42C6C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233" t="-1408" r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49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D2280-7E8E-164C-8B6C-0CB331654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Probability Distributions vs Empirical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5229FF-5D6C-2840-91B5-1E10F42C6C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Instead, we have data on a sample, so we know…</a:t>
                </a:r>
              </a:p>
              <a:p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(not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 dirty="0"/>
                  <a:t>)</a:t>
                </a:r>
                <a:endParaRPr lang="en-US" alt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𝑆𝐷</m:t>
                    </m:r>
                  </m:oMath>
                </a14:m>
                <a:r>
                  <a:rPr lang="en-IN" dirty="0"/>
                  <a:t> (not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 dirty="0"/>
                  <a:t>)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5229FF-5D6C-2840-91B5-1E10F42C6C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203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C249-20D3-CD4A-B54D-BE9C537A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Probability Distributions vs Empirical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E18D25-4C12-D447-A028-591FE43F99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 we change our Z-Score formula to: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− </m:t>
                        </m:r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𝑆𝐷</m:t>
                        </m:r>
                      </m:den>
                    </m:f>
                  </m:oMath>
                </a14:m>
                <a:r>
                  <a:rPr lang="en-US" dirty="0"/>
                  <a:t>          (instead of </a:t>
                </a:r>
                <a:r>
                  <a:rPr lang="en-US" sz="2800" dirty="0">
                    <a:solidFill>
                      <a:schemeClr val="tx1"/>
                    </a:solidFill>
                  </a:rPr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Z score calculated for a specific raw score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E18D25-4C12-D447-A028-591FE43F99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99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9F73A-85F9-B343-9198-858B9B0A8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0AA7-D012-6D47-A5C4-EEC063825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Ideal/Theoretical</a:t>
            </a:r>
          </a:p>
          <a:p>
            <a:pPr lvl="1"/>
            <a:r>
              <a:rPr lang="en-US" altLang="en-US" dirty="0"/>
              <a:t>Like frequency distribution </a:t>
            </a:r>
            <a:r>
              <a:rPr lang="en-US" altLang="en-US" i="1" dirty="0"/>
              <a:t>except</a:t>
            </a:r>
            <a:r>
              <a:rPr lang="en-US" altLang="en-US" dirty="0"/>
              <a:t> that its based on probability theory (not real data)</a:t>
            </a:r>
          </a:p>
          <a:p>
            <a:pPr lvl="2"/>
            <a:r>
              <a:rPr lang="en-US" altLang="en-US" dirty="0"/>
              <a:t>as if researcher (hypothetically) collected all possible scores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0257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C249-20D3-CD4A-B54D-BE9C537A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Probability Distributions vs Empirical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E18D25-4C12-D447-A028-591FE43F99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also change our CI formula to: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 </m:t>
                    </m:r>
                  </m:oMath>
                </a14:m>
                <a:r>
                  <a:rPr lang="en-IN" dirty="0"/>
                  <a:t> Z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/>
                  <a:t>          (instead of </a:t>
                </a:r>
                <a14:m>
                  <m:oMath xmlns:m="http://schemas.openxmlformats.org/officeDocument/2006/math">
                    <m:r>
                      <a:rPr lang="en-US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± </m:t>
                    </m:r>
                  </m:oMath>
                </a14:m>
                <a:r>
                  <a:rPr lang="en-IN" sz="2800" dirty="0">
                    <a:solidFill>
                      <a:schemeClr val="tx1"/>
                    </a:solidFill>
                  </a:rPr>
                  <a:t> Z</a:t>
                </a:r>
                <a14:m>
                  <m:oMath xmlns:m="http://schemas.openxmlformats.org/officeDocument/2006/math"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alt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</a:t>
                </a:r>
                <a:r>
                  <a:rPr lang="en-US" i="1" u="sng" dirty="0"/>
                  <a:t>standard error of the mean of the sampling distribution</a:t>
                </a:r>
                <a:r>
                  <a:rPr lang="en-US" dirty="0"/>
                  <a:t>), or </a:t>
                </a:r>
                <a:r>
                  <a:rPr lang="en-US" dirty="0">
                    <a:solidFill>
                      <a:schemeClr val="accent1"/>
                    </a:solidFill>
                  </a:rPr>
                  <a:t>Standard Error </a:t>
                </a:r>
                <a:r>
                  <a:rPr lang="en-US" dirty="0"/>
                  <a:t>(SE) is an estimate of the population standard deviation (</a:t>
                </a:r>
                <a14:m>
                  <m:oMath xmlns:m="http://schemas.openxmlformats.org/officeDocument/2006/math">
                    <m:r>
                      <a:rPr lang="en-I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), and is calculated as such:</a:t>
                </a:r>
              </a:p>
              <a:p>
                <a:pPr marL="46038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altLang="en-US" sz="3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= SE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𝑆𝐷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E18D25-4C12-D447-A028-591FE43F99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86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CCA7-2484-744C-BA5F-A28B56A53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Confidence Intervals (for Samples)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C7621-887C-A946-A904-B2F25FCAB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However, 68.26% confident isn’t that confident. We’re only going to be right 68.26% of the time. </a:t>
            </a:r>
          </a:p>
          <a:p>
            <a:endParaRPr lang="en-US" dirty="0"/>
          </a:p>
          <a:p>
            <a:r>
              <a:rPr lang="en-US" dirty="0"/>
              <a:t>To have a </a:t>
            </a:r>
            <a:r>
              <a:rPr lang="en-US" u="sng" dirty="0"/>
              <a:t>better probability</a:t>
            </a:r>
            <a:r>
              <a:rPr lang="en-US" dirty="0"/>
              <a:t> of finding the true population mean, we need a </a:t>
            </a:r>
            <a:r>
              <a:rPr lang="en-US" u="sng" dirty="0"/>
              <a:t>wider and less precise interval</a:t>
            </a:r>
            <a:endParaRPr lang="en-US" dirty="0"/>
          </a:p>
          <a:p>
            <a:pPr lvl="1"/>
            <a:r>
              <a:rPr lang="en-US" dirty="0"/>
              <a:t>95% confidence interval (only wrong 5% of the time)</a:t>
            </a:r>
          </a:p>
          <a:p>
            <a:pPr lvl="1"/>
            <a:r>
              <a:rPr lang="en-US" dirty="0"/>
              <a:t>99% confidence interval (only wrong 1% of the time)</a:t>
            </a:r>
          </a:p>
        </p:txBody>
      </p:sp>
    </p:spTree>
    <p:extLst>
      <p:ext uri="{BB962C8B-B14F-4D97-AF65-F5344CB8AC3E}">
        <p14:creationId xmlns:p14="http://schemas.microsoft.com/office/powerpoint/2010/main" val="106405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69ED-28B6-074A-8B1E-39664E1E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Confidence Intervals (for Samples)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08C2E-3E52-9343-A39E-01833FEC27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Confidence Interval for 95% Confidence Level is </a:t>
                </a:r>
                <a14:m>
                  <m:oMath xmlns:m="http://schemas.openxmlformats.org/officeDocument/2006/math">
                    <m:r>
                      <a:rPr lang="en-US" altLang="en-US" sz="3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en-US" sz="3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 </m:t>
                    </m:r>
                  </m:oMath>
                </a14:m>
                <a:r>
                  <a:rPr lang="en-IN" sz="3200" dirty="0">
                    <a:solidFill>
                      <a:schemeClr val="accent1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IN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 dirty="0"/>
                  <a:t>, not exactly 2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u="sng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exact Confidence Level is 95.44% </a:t>
                </a:r>
              </a:p>
              <a:p>
                <a:endParaRPr lang="en-IN" dirty="0"/>
              </a:p>
              <a:p>
                <a:r>
                  <a:rPr lang="en-US" dirty="0"/>
                  <a:t>Confidence Interval for 99% Confidence Level is </a:t>
                </a:r>
                <a14:m>
                  <m:oMath xmlns:m="http://schemas.openxmlformats.org/officeDocument/2006/math">
                    <m:r>
                      <a:rPr lang="en-US" altLang="en-US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en-US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en-US" sz="32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IN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 dirty="0"/>
                  <a:t>, not exactly 3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u="sng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exact Confidence Level is 99.74% </a:t>
                </a:r>
                <a:endParaRPr lang="en-US" u="sng" dirty="0">
                  <a:ea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08C2E-3E52-9343-A39E-01833FEC2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337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63AD-7554-7143-9518-DA138E870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on Confidence Intervals (for Samples)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A5974E-42C2-6448-AC11-AB625EB3A6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/>
                  <a:t>CI for 95% Confidence Level</a:t>
                </a:r>
              </a:p>
              <a:p>
                <a:pPr lvl="1"/>
                <a:r>
                  <a:rPr lang="en-IN" dirty="0"/>
                  <a:t>Within 1.96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r>
                  <a:rPr lang="en-IN" dirty="0"/>
                  <a:t> of mean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.96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endParaRPr lang="en-IN" dirty="0"/>
              </a:p>
              <a:p>
                <a:pPr lvl="1"/>
                <a:r>
                  <a:rPr lang="en-IN" dirty="0"/>
                  <a:t>95% confident that true population mean falls within this range</a:t>
                </a:r>
              </a:p>
              <a:p>
                <a:endParaRPr lang="en-US" dirty="0"/>
              </a:p>
              <a:p>
                <a:r>
                  <a:rPr lang="en-IN" dirty="0"/>
                  <a:t>CI for 99% Confidence Level</a:t>
                </a:r>
              </a:p>
              <a:p>
                <a:pPr lvl="1"/>
                <a:r>
                  <a:rPr lang="en-IN" dirty="0"/>
                  <a:t>Within 2.58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r>
                  <a:rPr lang="en-IN" dirty="0"/>
                  <a:t> of mean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2.58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endParaRPr lang="en-IN" dirty="0"/>
              </a:p>
              <a:p>
                <a:pPr lvl="1"/>
                <a:r>
                  <a:rPr lang="en-IN" dirty="0"/>
                  <a:t>99% confident that true population mean falls within this range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A5974E-42C2-6448-AC11-AB625EB3A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430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37BA0-6F2C-A54C-8EE6-ACC635A7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1ACCAE-DF24-2C40-B43E-686A69B01E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𝑃𝑟𝑜𝑏𝑎𝑏𝑖𝑙𝑖𝑡𝑦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𝑒𝑣𝑒𝑛𝑡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𝑡𝑖𝑚𝑒𝑠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𝑡h𝑖𝑠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𝑒𝑣𝑒𝑛𝑡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𝑜𝑏𝑗𝑒𝑐𝑡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𝑎𝑝𝑝𝑒𝑎𝑟𝑠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𝑝𝑜𝑠𝑠𝑖𝑏𝑙𝑒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𝑒𝑣𝑒𝑛𝑡𝑠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𝑜𝑏𝑗𝑒𝑐𝑡𝑠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1ACCAE-DF24-2C40-B43E-686A69B01E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68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81D5-E200-D949-8685-B6DB77A87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7E2D-DD6B-8F49-9C71-72987D734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Probability (</a:t>
            </a:r>
            <a:r>
              <a:rPr lang="en-US" altLang="en-US" i="1" dirty="0"/>
              <a:t>P</a:t>
            </a:r>
            <a:r>
              <a:rPr lang="en-US" altLang="en-US" dirty="0"/>
              <a:t>) varies from 0 to 1.0</a:t>
            </a:r>
          </a:p>
          <a:p>
            <a:pPr lvl="1"/>
            <a:r>
              <a:rPr lang="en-US" altLang="en-US" dirty="0"/>
              <a:t>0.0 = impossible</a:t>
            </a:r>
          </a:p>
          <a:p>
            <a:pPr lvl="1"/>
            <a:r>
              <a:rPr lang="en-US" altLang="en-US" dirty="0"/>
              <a:t>1.0 = certain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Can be extremely unlikely (.01) to very probable (0.95)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2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55E8A4-E10F-9C4E-BB0E-821A94B80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 and Probability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45EA5A-856E-5B43-8E7C-BB4802AD3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8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05066-190D-EA4E-885E-10D0727A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Differences b/w Probability and Frequency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38D22-C0B5-4146-884A-FE578AB5C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distribution is </a:t>
            </a:r>
            <a:r>
              <a:rPr lang="en-US" u="sng" dirty="0"/>
              <a:t>theoretical</a:t>
            </a:r>
            <a:r>
              <a:rPr lang="en-US" dirty="0"/>
              <a:t> ideal</a:t>
            </a:r>
          </a:p>
          <a:p>
            <a:pPr lvl="1"/>
            <a:r>
              <a:rPr lang="en-US" dirty="0"/>
              <a:t>If we flipped one coin an infinite number of times</a:t>
            </a:r>
          </a:p>
          <a:p>
            <a:pPr lvl="1"/>
            <a:r>
              <a:rPr lang="en-US" dirty="0"/>
              <a:t>Things would even out to expected probability (.50 probability of heads)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calculate the </a:t>
            </a:r>
            <a:r>
              <a:rPr lang="en-US" u="sng" dirty="0"/>
              <a:t>empirical</a:t>
            </a:r>
            <a:r>
              <a:rPr lang="en-US" dirty="0"/>
              <a:t> probability (those based on trials)</a:t>
            </a:r>
          </a:p>
          <a:p>
            <a:pPr lvl="2"/>
            <a:r>
              <a:rPr lang="en-US" dirty="0"/>
              <a:t>Take the mean of the trials: heads == 1, tails == 0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47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B76F8-E91C-6E43-9EE1-E254B8F7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Estimates in Frequency and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B4A69-DBA0-EB4D-B3DB-88261FD6E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Probability we expect for a given event with (nearly) infinite numbers of any event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ACD0751-DD1D-FD4A-B7C0-905D2B6E74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3320790"/>
                  </p:ext>
                </p:extLst>
              </p:nvPr>
            </p:nvGraphicFramePr>
            <p:xfrm>
              <a:off x="1799525" y="3323381"/>
              <a:ext cx="8128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2937834769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0767163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Frequency Distribution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Probability Distribution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61149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42373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𝑆𝐷</m:t>
                              </m:r>
                            </m:oMath>
                          </a14:m>
                          <a:r>
                            <a:rPr lang="en-US" i="1" dirty="0"/>
                            <a:t> or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96385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𝑆𝐷</m:t>
                                </m:r>
                                <m:r>
                                  <a:rPr lang="en-US" i="1" baseline="3000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i="1" baseline="3000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61994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ACD0751-DD1D-FD4A-B7C0-905D2B6E74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3320790"/>
                  </p:ext>
                </p:extLst>
              </p:nvPr>
            </p:nvGraphicFramePr>
            <p:xfrm>
              <a:off x="1799525" y="3323381"/>
              <a:ext cx="8128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2937834769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0767163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Frequency Distribution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Probability Distribution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61149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10345" r="-100000" b="-2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13" t="-110345" r="-313" b="-2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42373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03333" r="-100000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13" t="-203333" r="-313" b="-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96385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13793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13" t="-313793" r="-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61994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5072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67CF2-5673-B04E-9EB0-CCA3CA7D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Curve as a Probability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73922-5E8D-0542-A50A-90AD5F33C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 Curve used to </a:t>
            </a:r>
          </a:p>
          <a:p>
            <a:pPr lvl="1"/>
            <a:r>
              <a:rPr lang="en-US" dirty="0"/>
              <a:t>Demonstrate spread of scores (using Standard Deviation)</a:t>
            </a:r>
          </a:p>
          <a:p>
            <a:pPr lvl="1"/>
            <a:r>
              <a:rPr lang="en-US" dirty="0"/>
              <a:t>Making statements of probability </a:t>
            </a:r>
          </a:p>
          <a:p>
            <a:pPr marL="366713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22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Frankfort Nachmias_Statistic for a Diverse Society_PPT</Template>
  <TotalTime>3243</TotalTime>
  <Words>1627</Words>
  <Application>Microsoft Macintosh PowerPoint</Application>
  <PresentationFormat>Widescreen</PresentationFormat>
  <Paragraphs>264</Paragraphs>
  <Slides>33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Cambria Math</vt:lpstr>
      <vt:lpstr>Tw Cen MT</vt:lpstr>
      <vt:lpstr>Tw Cen MT Condensed</vt:lpstr>
      <vt:lpstr>Wingdings 3</vt:lpstr>
      <vt:lpstr>Custom Design</vt:lpstr>
      <vt:lpstr>Integral</vt:lpstr>
      <vt:lpstr>The Normal Distribution, Z-Scores, and Confidence INtervals</vt:lpstr>
      <vt:lpstr>Frequency Distributions</vt:lpstr>
      <vt:lpstr>Probability Distributions</vt:lpstr>
      <vt:lpstr>Probability Theory</vt:lpstr>
      <vt:lpstr>Probability Theory</vt:lpstr>
      <vt:lpstr>Distributions and Probability </vt:lpstr>
      <vt:lpstr>Differences b/w Probability and Frequency Distributions</vt:lpstr>
      <vt:lpstr>Estimates in Frequency and Probability Distributions</vt:lpstr>
      <vt:lpstr>Normal Curve as a Probability Distribution</vt:lpstr>
      <vt:lpstr>Characteristics of the Normal Curve</vt:lpstr>
      <vt:lpstr>Area Under the Normal Curve</vt:lpstr>
      <vt:lpstr>Standard Deviation and Area Under the Normal Curve</vt:lpstr>
      <vt:lpstr>Standard Deviation and Area Under the Normal Curve</vt:lpstr>
      <vt:lpstr>Standard Deviation (Band) as a Confidence Level</vt:lpstr>
      <vt:lpstr>Confidence Levels and their Confidence Intervals</vt:lpstr>
      <vt:lpstr>Confidence Levels and their Confidence Intervals</vt:lpstr>
      <vt:lpstr>Calculating Confidence Intervals from Confidence Levels</vt:lpstr>
      <vt:lpstr>Confidence Interval Example: Sex Differences in IQ</vt:lpstr>
      <vt:lpstr>Confidence Interval Example: Sex Differences in IQ</vt:lpstr>
      <vt:lpstr>Confidence Interval Example: Sex Differences in IQ</vt:lpstr>
      <vt:lpstr>Confidence Interval Example: Sex Differences in IQ</vt:lpstr>
      <vt:lpstr>Calculating Confidence Intervals from Confidence Levels</vt:lpstr>
      <vt:lpstr>Confidence Levels, Confidence Intervals, and Z-Scores</vt:lpstr>
      <vt:lpstr>Confidence Levels, Confidence Intervals, and Z-Scores</vt:lpstr>
      <vt:lpstr>Confidence Levels, Confidence Intervals, and Z-Scores</vt:lpstr>
      <vt:lpstr>Confidence Interval Example: Sex Differences in IQ</vt:lpstr>
      <vt:lpstr>Problem: Probability Distributions vs Empirical Distributions</vt:lpstr>
      <vt:lpstr>Problem: Probability Distributions vs Empirical Distributions</vt:lpstr>
      <vt:lpstr>Problem: Probability Distributions vs Empirical Distributions</vt:lpstr>
      <vt:lpstr>Problem: Probability Distributions vs Empirical Distributions</vt:lpstr>
      <vt:lpstr>More on Confidence Intervals (for Samples)</vt:lpstr>
      <vt:lpstr>More on Confidence Intervals (for Samples)</vt:lpstr>
      <vt:lpstr>More on Confidence Intervals (for Samples)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Leblond, Rachael</dc:creator>
  <cp:lastModifiedBy>Burrel Vann</cp:lastModifiedBy>
  <cp:revision>167</cp:revision>
  <dcterms:created xsi:type="dcterms:W3CDTF">2013-12-06T01:46:03Z</dcterms:created>
  <dcterms:modified xsi:type="dcterms:W3CDTF">2021-01-05T02:43:04Z</dcterms:modified>
</cp:coreProperties>
</file>